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35763" cy="98663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032" y="5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5628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87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367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7730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1" y="4589469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4122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1393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9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6005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88128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3206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6218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31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882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1238C-1172-4504-B143-FEF7D71A4E0B}" type="datetimeFigureOut">
              <a:rPr lang="es-ES" smtClean="0"/>
              <a:t>06/02/2020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5F35C-5447-46F1-B408-0E8D482293A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211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n 11">
            <a:extLst>
              <a:ext uri="{FF2B5EF4-FFF2-40B4-BE49-F238E27FC236}">
                <a16:creationId xmlns:a16="http://schemas.microsoft.com/office/drawing/2014/main" id="{FED1A48B-04AD-47E7-94C9-5D5E33E09E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00119" y="1582598"/>
            <a:ext cx="3257838" cy="2467101"/>
          </a:xfrm>
          <a:prstGeom prst="rect">
            <a:avLst/>
          </a:prstGeom>
        </p:spPr>
      </p:pic>
      <p:sp>
        <p:nvSpPr>
          <p:cNvPr id="31" name="4 Rectángulo"/>
          <p:cNvSpPr/>
          <p:nvPr/>
        </p:nvSpPr>
        <p:spPr>
          <a:xfrm>
            <a:off x="8031485" y="974195"/>
            <a:ext cx="3797367" cy="56169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r>
              <a:rPr lang="en-US" sz="1300" dirty="0"/>
              <a:t>	 </a:t>
            </a:r>
          </a:p>
          <a:p>
            <a:pPr algn="just"/>
            <a:endParaRPr lang="en-US" sz="1300" dirty="0"/>
          </a:p>
          <a:p>
            <a:pPr algn="just"/>
            <a:endParaRPr lang="en-US" sz="1100" dirty="0"/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s-ES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cxnSp>
        <p:nvCxnSpPr>
          <p:cNvPr id="32" name="31 Conector recto"/>
          <p:cNvCxnSpPr/>
          <p:nvPr/>
        </p:nvCxnSpPr>
        <p:spPr>
          <a:xfrm>
            <a:off x="934221" y="548680"/>
            <a:ext cx="7776864" cy="0"/>
          </a:xfrm>
          <a:prstGeom prst="line">
            <a:avLst/>
          </a:prstGeom>
          <a:ln w="15875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6 Rectángulo"/>
          <p:cNvSpPr/>
          <p:nvPr/>
        </p:nvSpPr>
        <p:spPr>
          <a:xfrm>
            <a:off x="831401" y="175925"/>
            <a:ext cx="77349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Indicadores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autopistas</a:t>
            </a: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> de </a:t>
            </a:r>
            <a:r>
              <a:rPr lang="en-US" b="1" dirty="0" err="1">
                <a:solidFill>
                  <a:schemeClr val="accent5">
                    <a:lumMod val="50000"/>
                  </a:schemeClr>
                </a:solidFill>
              </a:rPr>
              <a:t>peaje</a:t>
            </a: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0" name="4 Rectángulo"/>
          <p:cNvSpPr/>
          <p:nvPr/>
        </p:nvSpPr>
        <p:spPr>
          <a:xfrm>
            <a:off x="189326" y="972260"/>
            <a:ext cx="869092" cy="5609356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r>
              <a:rPr lang="es-ES" sz="1200" b="1" dirty="0"/>
              <a:t>Tráficos</a:t>
            </a:r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n-US" sz="1051" b="1" dirty="0"/>
          </a:p>
        </p:txBody>
      </p:sp>
      <p:sp>
        <p:nvSpPr>
          <p:cNvPr id="41" name="Triángulo isósceles 40"/>
          <p:cNvSpPr/>
          <p:nvPr/>
        </p:nvSpPr>
        <p:spPr>
          <a:xfrm rot="5400000">
            <a:off x="1119133" y="3559865"/>
            <a:ext cx="143841" cy="14419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51"/>
          </a:p>
        </p:txBody>
      </p:sp>
      <p:sp>
        <p:nvSpPr>
          <p:cNvPr id="44" name="4 Rectángulo"/>
          <p:cNvSpPr/>
          <p:nvPr/>
        </p:nvSpPr>
        <p:spPr>
          <a:xfrm>
            <a:off x="6956957" y="988300"/>
            <a:ext cx="800580" cy="5611408"/>
          </a:xfrm>
          <a:prstGeom prst="rect">
            <a:avLst/>
          </a:prstGeom>
          <a:solidFill>
            <a:schemeClr val="bg1">
              <a:lumMod val="95000"/>
            </a:schemeClr>
          </a:solidFill>
          <a:ln w="76200"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endParaRPr lang="es-ES" sz="1200" b="1" dirty="0"/>
          </a:p>
          <a:p>
            <a:pPr algn="ctr"/>
            <a:r>
              <a:rPr lang="es-ES" sz="1200" b="1" dirty="0"/>
              <a:t>Medios de pago</a:t>
            </a:r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  <a:p>
            <a:pPr algn="ctr"/>
            <a:endParaRPr lang="en-US" sz="1051" b="1" dirty="0"/>
          </a:p>
        </p:txBody>
      </p:sp>
      <p:sp>
        <p:nvSpPr>
          <p:cNvPr id="45" name="Triángulo isósceles 44"/>
          <p:cNvSpPr/>
          <p:nvPr/>
        </p:nvSpPr>
        <p:spPr>
          <a:xfrm rot="5400000">
            <a:off x="7823892" y="3443946"/>
            <a:ext cx="143841" cy="144191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51"/>
          </a:p>
        </p:txBody>
      </p:sp>
      <p:sp>
        <p:nvSpPr>
          <p:cNvPr id="48" name="4 Rectángulo"/>
          <p:cNvSpPr/>
          <p:nvPr/>
        </p:nvSpPr>
        <p:spPr>
          <a:xfrm>
            <a:off x="1340637" y="961494"/>
            <a:ext cx="5374427" cy="561692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endParaRPr lang="en-US" sz="1300" dirty="0"/>
          </a:p>
          <a:p>
            <a:pPr algn="just"/>
            <a:r>
              <a:rPr lang="en-US" sz="1300" dirty="0"/>
              <a:t>	 </a:t>
            </a:r>
          </a:p>
          <a:p>
            <a:pPr algn="just"/>
            <a:endParaRPr lang="en-US" sz="1300" dirty="0"/>
          </a:p>
          <a:p>
            <a:pPr algn="just"/>
            <a:endParaRPr lang="en-US" sz="1100" dirty="0"/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n-US" sz="11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endParaRPr lang="es-ES" sz="11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8499733"/>
              </p:ext>
            </p:extLst>
          </p:nvPr>
        </p:nvGraphicFramePr>
        <p:xfrm>
          <a:off x="1454482" y="1057793"/>
          <a:ext cx="5192912" cy="12864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2271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4276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43274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254000">
                <a:tc gridSpan="12"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IMD de cobro (*)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s-ES" sz="1000" b="1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4000">
                <a:tc gridSpan="4"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Vehículos ligeros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Vehículos pesados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s-ES" sz="1100" b="1" dirty="0"/>
                        <a:t>Total vehículos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3360">
                <a:tc gridSpan="2">
                  <a:txBody>
                    <a:bodyPr/>
                    <a:lstStyle/>
                    <a:p>
                      <a:pPr algn="ctr"/>
                      <a:r>
                        <a:rPr lang="es-ES" sz="800" b="1" dirty="0"/>
                        <a:t>Mes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800" b="1" dirty="0"/>
                        <a:t>Origen año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800" b="1" dirty="0"/>
                        <a:t>Mes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800" b="1" dirty="0"/>
                        <a:t>Origen año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800" b="1" dirty="0"/>
                        <a:t>Mes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s-ES" sz="800" b="1" dirty="0"/>
                        <a:t>Origen año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827">
                <a:tc>
                  <a:txBody>
                    <a:bodyPr/>
                    <a:lstStyle/>
                    <a:p>
                      <a:r>
                        <a:rPr lang="es-ES" sz="700" b="1" dirty="0"/>
                        <a:t>IMD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IMD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IMD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IMD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IMD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IMD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700" b="1" dirty="0"/>
                        <a:t>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8116"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effectLst/>
                          <a:latin typeface="Arial" panose="020B0604020202020204" pitchFamily="34" charset="0"/>
                        </a:rPr>
                        <a:t>15.548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effectLst/>
                          <a:latin typeface="Arial" panose="020B0604020202020204" pitchFamily="34" charset="0"/>
                        </a:rPr>
                        <a:t>+3,81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effectLst/>
                          <a:latin typeface="Arial" panose="020B0604020202020204" pitchFamily="34" charset="0"/>
                        </a:rPr>
                        <a:t>17.431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effectLst/>
                          <a:latin typeface="Arial" panose="020B0604020202020204" pitchFamily="34" charset="0"/>
                        </a:rPr>
                        <a:t>+2,41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effectLst/>
                          <a:latin typeface="Arial" panose="020B0604020202020204" pitchFamily="34" charset="0"/>
                        </a:rPr>
                        <a:t>3.008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effectLst/>
                          <a:latin typeface="Arial" panose="020B0604020202020204" pitchFamily="34" charset="0"/>
                        </a:rPr>
                        <a:t>+7,44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effectLst/>
                          <a:latin typeface="Arial" panose="020B0604020202020204" pitchFamily="34" charset="0"/>
                        </a:rPr>
                        <a:t>3.281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effectLst/>
                          <a:latin typeface="Arial" panose="020B0604020202020204" pitchFamily="34" charset="0"/>
                        </a:rPr>
                        <a:t>+12,51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effectLst/>
                          <a:latin typeface="Arial" panose="020B0604020202020204" pitchFamily="34" charset="0"/>
                        </a:rPr>
                        <a:t>18.556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effectLst/>
                          <a:latin typeface="Arial" panose="020B0604020202020204" pitchFamily="34" charset="0"/>
                        </a:rPr>
                        <a:t>+4,38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>
                          <a:effectLst/>
                          <a:latin typeface="Arial" panose="020B0604020202020204" pitchFamily="34" charset="0"/>
                        </a:rPr>
                        <a:t>20.712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ES" sz="700" b="1" i="0" u="none" strike="noStrike" dirty="0">
                          <a:effectLst/>
                          <a:latin typeface="Arial" panose="020B0604020202020204" pitchFamily="34" charset="0"/>
                        </a:rPr>
                        <a:t>+3,88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37" name="Imagen 3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7359" y="7123"/>
            <a:ext cx="1559320" cy="1559320"/>
          </a:xfrm>
          <a:prstGeom prst="rect">
            <a:avLst/>
          </a:prstGeom>
        </p:spPr>
      </p:pic>
      <p:sp>
        <p:nvSpPr>
          <p:cNvPr id="38" name="CuadroTexto 37"/>
          <p:cNvSpPr txBox="1"/>
          <p:nvPr/>
        </p:nvSpPr>
        <p:spPr>
          <a:xfrm rot="20983471">
            <a:off x="10668866" y="297124"/>
            <a:ext cx="113891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>
                <a:solidFill>
                  <a:schemeClr val="bg1"/>
                </a:solidFill>
              </a:rPr>
              <a:t> Diciembre</a:t>
            </a:r>
          </a:p>
        </p:txBody>
      </p:sp>
      <p:sp>
        <p:nvSpPr>
          <p:cNvPr id="39" name="CuadroTexto 38"/>
          <p:cNvSpPr txBox="1"/>
          <p:nvPr/>
        </p:nvSpPr>
        <p:spPr>
          <a:xfrm rot="20918603">
            <a:off x="10961163" y="630859"/>
            <a:ext cx="8326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b="1" dirty="0">
                <a:solidFill>
                  <a:schemeClr val="accent5">
                    <a:lumMod val="50000"/>
                  </a:schemeClr>
                </a:solidFill>
              </a:rPr>
              <a:t>2019</a:t>
            </a:r>
          </a:p>
        </p:txBody>
      </p:sp>
      <p:sp>
        <p:nvSpPr>
          <p:cNvPr id="5" name="Rectángulo 4"/>
          <p:cNvSpPr/>
          <p:nvPr/>
        </p:nvSpPr>
        <p:spPr>
          <a:xfrm>
            <a:off x="1288398" y="6578085"/>
            <a:ext cx="8921032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700" dirty="0"/>
              <a:t>(*) </a:t>
            </a:r>
            <a:r>
              <a:rPr lang="en-US" sz="700" dirty="0" err="1"/>
              <a:t>Tramos</a:t>
            </a:r>
            <a:r>
              <a:rPr lang="en-US" sz="700" dirty="0"/>
              <a:t> de </a:t>
            </a:r>
            <a:r>
              <a:rPr lang="en-US" sz="700" dirty="0" err="1"/>
              <a:t>pago</a:t>
            </a:r>
            <a:r>
              <a:rPr lang="en-US" sz="700" dirty="0"/>
              <a:t> </a:t>
            </a:r>
            <a:r>
              <a:rPr lang="en-US" sz="700" dirty="0" err="1"/>
              <a:t>por</a:t>
            </a:r>
            <a:r>
              <a:rPr lang="en-US" sz="700" dirty="0"/>
              <a:t> el </a:t>
            </a:r>
            <a:r>
              <a:rPr lang="en-US" sz="700" dirty="0" err="1"/>
              <a:t>usuario</a:t>
            </a:r>
            <a:r>
              <a:rPr lang="en-US" sz="700" dirty="0"/>
              <a:t>. Los </a:t>
            </a:r>
            <a:r>
              <a:rPr lang="en-US" sz="700" dirty="0" err="1"/>
              <a:t>porcentajes</a:t>
            </a:r>
            <a:r>
              <a:rPr lang="en-US" sz="700" dirty="0"/>
              <a:t> en el IMD de </a:t>
            </a:r>
            <a:r>
              <a:rPr lang="en-US" sz="700" dirty="0" err="1"/>
              <a:t>cobro</a:t>
            </a:r>
            <a:r>
              <a:rPr lang="en-US" sz="700" dirty="0"/>
              <a:t> </a:t>
            </a:r>
            <a:r>
              <a:rPr lang="en-US" sz="700" dirty="0" err="1"/>
              <a:t>están</a:t>
            </a:r>
            <a:r>
              <a:rPr lang="en-US" sz="700" dirty="0"/>
              <a:t> </a:t>
            </a:r>
            <a:r>
              <a:rPr lang="en-US" sz="700" dirty="0" err="1"/>
              <a:t>referidos</a:t>
            </a:r>
            <a:r>
              <a:rPr lang="en-US" sz="700" dirty="0"/>
              <a:t> a la </a:t>
            </a:r>
            <a:r>
              <a:rPr lang="en-US" sz="700" dirty="0" err="1"/>
              <a:t>variación</a:t>
            </a:r>
            <a:r>
              <a:rPr lang="en-US" sz="700" dirty="0"/>
              <a:t> </a:t>
            </a:r>
            <a:r>
              <a:rPr lang="en-US" sz="700" dirty="0" err="1"/>
              <a:t>sobre</a:t>
            </a:r>
            <a:r>
              <a:rPr lang="en-US" sz="700" dirty="0"/>
              <a:t> </a:t>
            </a:r>
            <a:r>
              <a:rPr lang="en-US" sz="700" dirty="0" err="1"/>
              <a:t>mismo</a:t>
            </a:r>
            <a:r>
              <a:rPr lang="en-US" sz="700" dirty="0"/>
              <a:t> </a:t>
            </a:r>
            <a:r>
              <a:rPr lang="en-US" sz="700" dirty="0" err="1"/>
              <a:t>período</a:t>
            </a:r>
            <a:r>
              <a:rPr lang="en-US" sz="700" dirty="0"/>
              <a:t> del </a:t>
            </a:r>
            <a:r>
              <a:rPr lang="en-US" sz="700" dirty="0" err="1"/>
              <a:t>año</a:t>
            </a:r>
            <a:r>
              <a:rPr lang="en-US" sz="700" dirty="0"/>
              <a:t> anterior. </a:t>
            </a:r>
            <a:r>
              <a:rPr lang="en-US" sz="700" dirty="0" err="1"/>
              <a:t>Desde</a:t>
            </a:r>
            <a:r>
              <a:rPr lang="en-US" sz="700" dirty="0"/>
              <a:t> el 1 de </a:t>
            </a:r>
            <a:r>
              <a:rPr lang="en-US" sz="700" dirty="0" err="1"/>
              <a:t>enero</a:t>
            </a:r>
            <a:r>
              <a:rPr lang="en-US" sz="700" dirty="0"/>
              <a:t> de 2018 las </a:t>
            </a:r>
            <a:r>
              <a:rPr lang="en-US" sz="700" dirty="0" err="1"/>
              <a:t>estadísticas</a:t>
            </a:r>
            <a:r>
              <a:rPr lang="en-US" sz="700" dirty="0"/>
              <a:t> se </a:t>
            </a:r>
            <a:r>
              <a:rPr lang="en-US" sz="700" dirty="0" err="1"/>
              <a:t>elaboran</a:t>
            </a:r>
            <a:r>
              <a:rPr lang="en-US" sz="700" dirty="0"/>
              <a:t> sin las </a:t>
            </a:r>
            <a:r>
              <a:rPr lang="en-US" sz="700" dirty="0" err="1"/>
              <a:t>autopistas</a:t>
            </a:r>
            <a:r>
              <a:rPr lang="en-US" sz="700" dirty="0"/>
              <a:t> de </a:t>
            </a:r>
            <a:r>
              <a:rPr lang="en-US" sz="700" dirty="0" err="1"/>
              <a:t>titularidad</a:t>
            </a:r>
            <a:r>
              <a:rPr lang="en-US" sz="700" dirty="0"/>
              <a:t> SEITT, S.A. </a:t>
            </a:r>
            <a:endParaRPr lang="es-ES" sz="7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0484" y="2749208"/>
            <a:ext cx="419995" cy="321995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6825" y="2687565"/>
            <a:ext cx="709195" cy="466755"/>
          </a:xfrm>
          <a:prstGeom prst="rect">
            <a:avLst/>
          </a:prstGeom>
        </p:spPr>
      </p:pic>
      <p:sp>
        <p:nvSpPr>
          <p:cNvPr id="21" name="Rectángulo 20"/>
          <p:cNvSpPr/>
          <p:nvPr/>
        </p:nvSpPr>
        <p:spPr>
          <a:xfrm>
            <a:off x="1455420" y="2692950"/>
            <a:ext cx="5173981" cy="430887"/>
          </a:xfrm>
          <a:prstGeom prst="rect">
            <a:avLst/>
          </a:prstGeom>
          <a:noFill/>
          <a:ln w="28575">
            <a:solidFill>
              <a:schemeClr val="accent1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r"/>
            <a:endParaRPr lang="en-US" sz="1100" dirty="0"/>
          </a:p>
          <a:p>
            <a:pPr algn="r"/>
            <a:endParaRPr lang="en-US" sz="1100" dirty="0"/>
          </a:p>
        </p:txBody>
      </p:sp>
      <p:grpSp>
        <p:nvGrpSpPr>
          <p:cNvPr id="4" name="3 Grupo"/>
          <p:cNvGrpSpPr/>
          <p:nvPr/>
        </p:nvGrpSpPr>
        <p:grpSpPr>
          <a:xfrm>
            <a:off x="1813145" y="3674037"/>
            <a:ext cx="4420019" cy="2552369"/>
            <a:chOff x="1782661" y="3483870"/>
            <a:chExt cx="4490378" cy="2552369"/>
          </a:xfrm>
        </p:grpSpPr>
        <p:sp>
          <p:nvSpPr>
            <p:cNvPr id="10" name="9 Rectángulo"/>
            <p:cNvSpPr/>
            <p:nvPr/>
          </p:nvSpPr>
          <p:spPr>
            <a:xfrm>
              <a:off x="1782661" y="3483870"/>
              <a:ext cx="4490378" cy="255236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" name="2 CuadroTexto"/>
            <p:cNvSpPr txBox="1"/>
            <p:nvPr/>
          </p:nvSpPr>
          <p:spPr>
            <a:xfrm>
              <a:off x="2916277" y="3531805"/>
              <a:ext cx="263399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000" b="1" dirty="0">
                  <a:solidFill>
                    <a:schemeClr val="bg1"/>
                  </a:solidFill>
                </a:rPr>
                <a:t>Evolución IMD de cobro 2007-2019 (*) </a:t>
              </a:r>
            </a:p>
            <a:p>
              <a:r>
                <a:rPr lang="es-ES" sz="1000" b="1" dirty="0">
                  <a:solidFill>
                    <a:schemeClr val="bg1"/>
                  </a:solidFill>
                </a:rPr>
                <a:t> </a:t>
              </a:r>
            </a:p>
          </p:txBody>
        </p:sp>
      </p:grpSp>
      <p:sp>
        <p:nvSpPr>
          <p:cNvPr id="26" name="25 Rectángulo"/>
          <p:cNvSpPr/>
          <p:nvPr/>
        </p:nvSpPr>
        <p:spPr>
          <a:xfrm>
            <a:off x="8267993" y="4041851"/>
            <a:ext cx="3354827" cy="218455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1"/>
          <a:lstStyle/>
          <a:p>
            <a:r>
              <a:rPr lang="es-ES" sz="1000" b="1" dirty="0">
                <a:solidFill>
                  <a:schemeClr val="bg1"/>
                </a:solidFill>
              </a:rPr>
              <a:t>Evolución Medios de pago 2007-2019 (Total sector) </a:t>
            </a:r>
          </a:p>
        </p:txBody>
      </p:sp>
      <p:sp>
        <p:nvSpPr>
          <p:cNvPr id="13" name="12 CuadroTexto"/>
          <p:cNvSpPr txBox="1"/>
          <p:nvPr/>
        </p:nvSpPr>
        <p:spPr>
          <a:xfrm>
            <a:off x="1569426" y="2779688"/>
            <a:ext cx="208055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b="1" dirty="0">
                <a:solidFill>
                  <a:schemeClr val="accent1">
                    <a:lumMod val="50000"/>
                  </a:schemeClr>
                </a:solidFill>
              </a:rPr>
              <a:t>Desagregación tráfico a origen año</a:t>
            </a:r>
          </a:p>
        </p:txBody>
      </p:sp>
      <p:sp>
        <p:nvSpPr>
          <p:cNvPr id="34" name="33 CuadroTexto"/>
          <p:cNvSpPr txBox="1"/>
          <p:nvPr/>
        </p:nvSpPr>
        <p:spPr>
          <a:xfrm>
            <a:off x="4260477" y="2762283"/>
            <a:ext cx="776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>
                    <a:lumMod val="50000"/>
                  </a:schemeClr>
                </a:solidFill>
              </a:rPr>
              <a:t>84,16%</a:t>
            </a:r>
          </a:p>
        </p:txBody>
      </p:sp>
      <p:sp>
        <p:nvSpPr>
          <p:cNvPr id="35" name="34 CuadroTexto"/>
          <p:cNvSpPr txBox="1"/>
          <p:nvPr/>
        </p:nvSpPr>
        <p:spPr>
          <a:xfrm>
            <a:off x="5746377" y="2767053"/>
            <a:ext cx="77634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>
                <a:solidFill>
                  <a:schemeClr val="accent1">
                    <a:lumMod val="50000"/>
                  </a:schemeClr>
                </a:solidFill>
              </a:rPr>
              <a:t>15,84%</a:t>
            </a:r>
          </a:p>
        </p:txBody>
      </p:sp>
      <p:sp>
        <p:nvSpPr>
          <p:cNvPr id="14" name="13 CuadroTexto"/>
          <p:cNvSpPr txBox="1"/>
          <p:nvPr/>
        </p:nvSpPr>
        <p:spPr>
          <a:xfrm>
            <a:off x="8312962" y="1921587"/>
            <a:ext cx="32054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000" b="1" dirty="0">
                <a:solidFill>
                  <a:schemeClr val="accent1">
                    <a:lumMod val="50000"/>
                  </a:schemeClr>
                </a:solidFill>
              </a:rPr>
              <a:t>% Medios de pago 2019 (Media anual sector)</a:t>
            </a:r>
          </a:p>
          <a:p>
            <a:endParaRPr lang="es-ES" sz="1000" dirty="0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848" y="175927"/>
            <a:ext cx="402315" cy="62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6" name="1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5719924"/>
              </p:ext>
            </p:extLst>
          </p:nvPr>
        </p:nvGraphicFramePr>
        <p:xfrm>
          <a:off x="8122919" y="1078545"/>
          <a:ext cx="2281710" cy="674059"/>
        </p:xfrm>
        <a:graphic>
          <a:graphicData uri="http://schemas.openxmlformats.org/drawingml/2006/table">
            <a:tbl>
              <a:tblPr/>
              <a:tblGrid>
                <a:gridCol w="1140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08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9719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TRANSACCIONES 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5B9BD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0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DICIEMBRE </a:t>
                      </a:r>
                      <a:r>
                        <a:rPr lang="es-ES" sz="9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2019</a:t>
                      </a:r>
                      <a:endParaRPr lang="es-ES" sz="9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es-ES" sz="9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AÑO 2019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2DE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5740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34.983.398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453.854.774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F8F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1" name="Imagen 10">
            <a:extLst>
              <a:ext uri="{FF2B5EF4-FFF2-40B4-BE49-F238E27FC236}">
                <a16:creationId xmlns:a16="http://schemas.microsoft.com/office/drawing/2014/main" id="{541D218B-5C06-4B4D-B73D-8F813D901B0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929261" y="4167716"/>
            <a:ext cx="4187786" cy="1932824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3A6085A7-4359-44F9-BE42-DCC1EA872B6A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84071" y="4388688"/>
            <a:ext cx="3322669" cy="18059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203657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1655</TotalTime>
  <Words>152</Words>
  <Application>Microsoft Office PowerPoint</Application>
  <PresentationFormat>Panorámica</PresentationFormat>
  <Paragraphs>165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Bruno De La Fuente</dc:creator>
  <cp:lastModifiedBy>Marta</cp:lastModifiedBy>
  <cp:revision>143</cp:revision>
  <cp:lastPrinted>2019-02-13T11:29:49Z</cp:lastPrinted>
  <dcterms:created xsi:type="dcterms:W3CDTF">2015-11-27T10:40:04Z</dcterms:created>
  <dcterms:modified xsi:type="dcterms:W3CDTF">2020-02-06T15:16:41Z</dcterms:modified>
</cp:coreProperties>
</file>